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2"/>
  </p:notesMasterIdLst>
  <p:handoutMasterIdLst>
    <p:handoutMasterId r:id="rId13"/>
  </p:handoutMasterIdLst>
  <p:sldIdLst>
    <p:sldId id="383" r:id="rId2"/>
    <p:sldId id="337" r:id="rId3"/>
    <p:sldId id="350" r:id="rId4"/>
    <p:sldId id="381" r:id="rId5"/>
    <p:sldId id="353" r:id="rId6"/>
    <p:sldId id="352" r:id="rId7"/>
    <p:sldId id="351" r:id="rId8"/>
    <p:sldId id="354" r:id="rId9"/>
    <p:sldId id="357" r:id="rId10"/>
    <p:sldId id="355" r:id="rId11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33" autoAdjust="0"/>
    <p:restoredTop sz="96220" autoAdjust="0"/>
  </p:normalViewPr>
  <p:slideViewPr>
    <p:cSldViewPr>
      <p:cViewPr varScale="1">
        <p:scale>
          <a:sx n="102" d="100"/>
          <a:sy n="102" d="100"/>
        </p:scale>
        <p:origin x="121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3228" y="90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Life Of Christ (204)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4/15/2020 pm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Chris Simmons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BB287F88-45EE-45D4-9D26-9D128B87E348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r>
              <a:rPr lang="en-US"/>
              <a:t>Class – The Life Of Christ (204)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2962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r>
              <a:rPr lang="en-US"/>
              <a:t>4/15/2020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1" tIns="47425" rIns="94851" bIns="4742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2183" y="4561226"/>
            <a:ext cx="5850835" cy="4320213"/>
          </a:xfrm>
          <a:prstGeom prst="rect">
            <a:avLst/>
          </a:prstGeom>
        </p:spPr>
        <p:txBody>
          <a:bodyPr vert="horz" lIns="94851" tIns="47425" rIns="94851" bIns="47425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r>
              <a:rPr lang="en-US"/>
              <a:t>Chris Simmons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2962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B82BDFBE-646C-4282-B86A-8E48B8D7666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48507">
              <a:defRPr/>
            </a:pPr>
            <a:fld id="{3DF1C5CE-222C-4659-9A99-B99FC42AF6EC}" type="slidenum">
              <a:rPr lang="en-US">
                <a:solidFill>
                  <a:prstClr val="black"/>
                </a:solidFill>
                <a:latin typeface="Palatino Linotype" panose="02040502050505030304"/>
              </a:rPr>
              <a:pPr defTabSz="948507">
                <a:defRPr/>
              </a:pPr>
              <a:t>1</a:t>
            </a:fld>
            <a:endParaRPr lang="en-US">
              <a:solidFill>
                <a:prstClr val="black"/>
              </a:solidFill>
              <a:latin typeface="Palatino Linotype" panose="020405020505050303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6F3BC3-4B5B-487B-B6B3-F1939C4AD6F6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4/15/2020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231A77-84E6-4F6D-95AA-6AD317968C2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Chris Simmons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78CD6443-9879-4E1B-996F-15851B16D636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Life Of Christ (204)</a:t>
            </a:r>
          </a:p>
        </p:txBody>
      </p:sp>
    </p:spTree>
    <p:extLst>
      <p:ext uri="{BB962C8B-B14F-4D97-AF65-F5344CB8AC3E}">
        <p14:creationId xmlns:p14="http://schemas.microsoft.com/office/powerpoint/2010/main" val="22402864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Daniel’s defilement that he sought to avoid was in doing what he knew in his heart (mind) was contrary to God’s will.</a:t>
            </a:r>
          </a:p>
          <a:p>
            <a:r>
              <a:rPr lang="en-US" dirty="0"/>
              <a:t>Hebrew word for “defile” means “pollute… desecrate… soil” (BDB)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48507">
              <a:defRPr/>
            </a:pPr>
            <a:fld id="{3DF1C5CE-222C-4659-9A99-B99FC42AF6EC}" type="slidenum">
              <a:rPr lang="en-US">
                <a:solidFill>
                  <a:prstClr val="black"/>
                </a:solidFill>
                <a:latin typeface="Palatino Linotype" panose="02040502050505030304"/>
              </a:rPr>
              <a:pPr defTabSz="948507">
                <a:defRPr/>
              </a:pPr>
              <a:t>10</a:t>
            </a:fld>
            <a:endParaRPr lang="en-US">
              <a:solidFill>
                <a:prstClr val="black"/>
              </a:solidFill>
              <a:latin typeface="Palatino Linotype" panose="020405020505050303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D70247-4D28-4446-B359-624A7B1D36A7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4/15/2020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6FF48C-F9A3-4534-8EE9-ABDE15CEA08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Chris Simmons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EAAAB1CA-A9E9-4957-8261-CAFA360F3495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Life Of Christ (204)</a:t>
            </a:r>
          </a:p>
        </p:txBody>
      </p:sp>
    </p:spTree>
    <p:extLst>
      <p:ext uri="{BB962C8B-B14F-4D97-AF65-F5344CB8AC3E}">
        <p14:creationId xmlns:p14="http://schemas.microsoft.com/office/powerpoint/2010/main" val="32835528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48507">
              <a:defRPr/>
            </a:pP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48507">
              <a:defRPr/>
            </a:pPr>
            <a:fld id="{3DF1C5CE-222C-4659-9A99-B99FC42AF6EC}" type="slidenum">
              <a:rPr lang="en-US">
                <a:solidFill>
                  <a:prstClr val="black"/>
                </a:solidFill>
                <a:latin typeface="Palatino Linotype" panose="02040502050505030304"/>
              </a:rPr>
              <a:pPr defTabSz="948507">
                <a:defRPr/>
              </a:pPr>
              <a:t>2</a:t>
            </a:fld>
            <a:endParaRPr lang="en-US">
              <a:solidFill>
                <a:prstClr val="black"/>
              </a:solidFill>
              <a:latin typeface="Palatino Linotype" panose="020405020505050303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37B77C-76F5-4BD1-8E90-88DB9AE04AEB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4/15/2020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93E1F4-99FA-4527-AF50-FB9CF741130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Chris Simmons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C9DAD84D-B5B0-4FDA-8340-9EDBBF69C078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Life Of Christ (204)</a:t>
            </a:r>
          </a:p>
        </p:txBody>
      </p:sp>
    </p:spTree>
    <p:extLst>
      <p:ext uri="{BB962C8B-B14F-4D97-AF65-F5344CB8AC3E}">
        <p14:creationId xmlns:p14="http://schemas.microsoft.com/office/powerpoint/2010/main" val="38028917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Is thy heart right with God? Acts 8:21 - resulted in being in the “gall of bitterness and bondage of iniquity”. </a:t>
            </a:r>
          </a:p>
          <a:p>
            <a:r>
              <a:rPr lang="en-US" dirty="0"/>
              <a:t>James 4:8 - “</a:t>
            </a:r>
            <a:r>
              <a:rPr lang="en-US" i="1" dirty="0"/>
              <a:t>cleanse your hands you sinners and purify your hearts you double-minded</a:t>
            </a:r>
            <a:r>
              <a:rPr lang="en-US" dirty="0"/>
              <a:t>.” (cf., 1 Peter 1:22-23)</a:t>
            </a:r>
          </a:p>
          <a:p>
            <a:r>
              <a:rPr lang="en-US" b="1" dirty="0"/>
              <a:t>The heart is the seat of motives and intentions-</a:t>
            </a:r>
            <a:r>
              <a:rPr lang="en-US" dirty="0"/>
              <a:t>that by which we devise anything; t</a:t>
            </a:r>
            <a:r>
              <a:rPr lang="en-US" b="1" dirty="0"/>
              <a:t>he hands, the instruments by which we execute our purposes</a:t>
            </a:r>
            <a:r>
              <a:rPr lang="en-US" dirty="0"/>
              <a:t>. The hands here are represented as defiled by blood, or by acts of iniquity. To wash or cleanse the hands was, therefore, emblematic of putting away transgression, Matt 27:24.</a:t>
            </a:r>
          </a:p>
          <a:p>
            <a:r>
              <a:rPr lang="en-US" dirty="0"/>
              <a:t>(Barnes' Notes)</a:t>
            </a:r>
          </a:p>
          <a:p>
            <a:r>
              <a:rPr lang="en-US" dirty="0"/>
              <a:t>Exodus 12:11 &amp; 1 Peter 1:13, girding our loins for action. Also Luke 12:35 “be dressed in readiness”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48507">
              <a:defRPr/>
            </a:pPr>
            <a:fld id="{3DF1C5CE-222C-4659-9A99-B99FC42AF6EC}" type="slidenum">
              <a:rPr lang="en-US">
                <a:solidFill>
                  <a:prstClr val="black"/>
                </a:solidFill>
                <a:latin typeface="Palatino Linotype" panose="02040502050505030304"/>
              </a:rPr>
              <a:pPr defTabSz="948507">
                <a:defRPr/>
              </a:pPr>
              <a:t>3</a:t>
            </a:fld>
            <a:endParaRPr lang="en-US">
              <a:solidFill>
                <a:prstClr val="black"/>
              </a:solidFill>
              <a:latin typeface="Palatino Linotype" panose="020405020505050303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02EB1D-B596-411E-9C4E-105E709CC8DB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4/15/2020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A45B9A-F4D1-47F6-BE18-3B2B01B0595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Chris Simmons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7AC0F386-C754-4006-822E-A6C3D2F0D89E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Life Of Christ (204)</a:t>
            </a:r>
          </a:p>
        </p:txBody>
      </p:sp>
    </p:spTree>
    <p:extLst>
      <p:ext uri="{BB962C8B-B14F-4D97-AF65-F5344CB8AC3E}">
        <p14:creationId xmlns:p14="http://schemas.microsoft.com/office/powerpoint/2010/main" val="40877324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James 4:8 - “</a:t>
            </a:r>
            <a:r>
              <a:rPr lang="en-US" i="1" dirty="0"/>
              <a:t>cleanse your hands you sinners and purify your hearts you double-minded</a:t>
            </a:r>
            <a:r>
              <a:rPr lang="en-US" dirty="0"/>
              <a:t>.” (cf., 1 Peter 1:22-23)</a:t>
            </a:r>
          </a:p>
          <a:p>
            <a:r>
              <a:rPr lang="en-US" b="1" dirty="0"/>
              <a:t>The heart is the seat of motives and intentions-</a:t>
            </a:r>
            <a:r>
              <a:rPr lang="en-US" dirty="0"/>
              <a:t>that by which we devise anything; t</a:t>
            </a:r>
            <a:r>
              <a:rPr lang="en-US" b="1" dirty="0"/>
              <a:t>he hands, the instruments by which we execute our purposes</a:t>
            </a:r>
            <a:r>
              <a:rPr lang="en-US" dirty="0"/>
              <a:t>. The hands here are represented as defiled by blood, or by acts of iniquity. To wash or cleanse the hands was, therefore, emblematic of putting away transgression, Matt 27:24.</a:t>
            </a:r>
          </a:p>
          <a:p>
            <a:r>
              <a:rPr lang="en-US" dirty="0"/>
              <a:t>(Barnes' Notes)</a:t>
            </a:r>
          </a:p>
          <a:p>
            <a:r>
              <a:rPr lang="en-US" dirty="0"/>
              <a:t>We need preaching that challenges the will and heart of man. No need to be “offensive” but we ought not to worry that the truth presented in love causes offense.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48507">
              <a:defRPr/>
            </a:pPr>
            <a:fld id="{3DF1C5CE-222C-4659-9A99-B99FC42AF6EC}" type="slidenum">
              <a:rPr lang="en-US">
                <a:solidFill>
                  <a:prstClr val="black"/>
                </a:solidFill>
                <a:latin typeface="Palatino Linotype" panose="02040502050505030304"/>
              </a:rPr>
              <a:pPr defTabSz="948507">
                <a:defRPr/>
              </a:pPr>
              <a:t>4</a:t>
            </a:fld>
            <a:endParaRPr lang="en-US">
              <a:solidFill>
                <a:prstClr val="black"/>
              </a:solidFill>
              <a:latin typeface="Palatino Linotype" panose="020405020505050303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2BD2DD-4178-485C-84B8-406EA7C18EF7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4/15/2020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8BB36C-CC17-487E-A589-EDD2DFC34EF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Chris Simmons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A88C645C-D394-4C88-BAF9-FD1A306ACD9F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Life Of Christ (204)</a:t>
            </a:r>
          </a:p>
        </p:txBody>
      </p:sp>
    </p:spTree>
    <p:extLst>
      <p:ext uri="{BB962C8B-B14F-4D97-AF65-F5344CB8AC3E}">
        <p14:creationId xmlns:p14="http://schemas.microsoft.com/office/powerpoint/2010/main" val="34336306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48507">
              <a:defRPr/>
            </a:pPr>
            <a:fld id="{3DF1C5CE-222C-4659-9A99-B99FC42AF6EC}" type="slidenum">
              <a:rPr lang="en-US">
                <a:solidFill>
                  <a:prstClr val="black"/>
                </a:solidFill>
                <a:latin typeface="Palatino Linotype" panose="02040502050505030304"/>
              </a:rPr>
              <a:pPr defTabSz="948507">
                <a:defRPr/>
              </a:pPr>
              <a:t>5</a:t>
            </a:fld>
            <a:endParaRPr lang="en-US">
              <a:solidFill>
                <a:prstClr val="black"/>
              </a:solidFill>
              <a:latin typeface="Palatino Linotype" panose="020405020505050303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E3653F-4D22-4DB0-8BDD-2CA35C82E36A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4/15/2020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5726AB-7586-4763-9EAE-81800CC1C21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Chris Simmons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99BAA2CD-455D-427D-95C0-8CE375CD385C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Life Of Christ (204)</a:t>
            </a:r>
          </a:p>
        </p:txBody>
      </p:sp>
    </p:spTree>
    <p:extLst>
      <p:ext uri="{BB962C8B-B14F-4D97-AF65-F5344CB8AC3E}">
        <p14:creationId xmlns:p14="http://schemas.microsoft.com/office/powerpoint/2010/main" val="22983152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Pit - destruction Ps. 40:1-2; </a:t>
            </a:r>
            <a:r>
              <a:rPr lang="en-US" b="1" dirty="0"/>
              <a:t>Read 2 Peter 2:1-4</a:t>
            </a:r>
          </a:p>
          <a:p>
            <a:r>
              <a:rPr lang="en-US" dirty="0"/>
              <a:t>The word "pit" here refers to the grave. So it is used in Ps 28:1; 30:3; 88:4; Isa 38:18; 14:15,19.</a:t>
            </a:r>
          </a:p>
          <a:p>
            <a:r>
              <a:rPr lang="en-US" dirty="0"/>
              <a:t>(Barnes' Notes)</a:t>
            </a:r>
          </a:p>
          <a:p>
            <a:r>
              <a:rPr lang="en-US" dirty="0"/>
              <a:t>6 times the word “</a:t>
            </a:r>
            <a:r>
              <a:rPr lang="en-US" dirty="0" err="1"/>
              <a:t>sheol</a:t>
            </a:r>
            <a:r>
              <a:rPr lang="en-US" dirty="0"/>
              <a:t>” and “pit” are used in the same verse. </a:t>
            </a:r>
          </a:p>
          <a:p>
            <a:r>
              <a:rPr lang="en-US" dirty="0"/>
              <a:t>Job 33:18; Ps 30:3; Prov 1:12; Isa 14:15; Isa 38:18; </a:t>
            </a:r>
            <a:r>
              <a:rPr lang="en-US" dirty="0" err="1"/>
              <a:t>Ezek</a:t>
            </a:r>
            <a:r>
              <a:rPr lang="en-US" dirty="0"/>
              <a:t> 31:16</a:t>
            </a:r>
          </a:p>
          <a:p>
            <a:r>
              <a:rPr lang="en-US" dirty="0"/>
              <a:t>The bottomless pit (Abyss) for the abode of Satan (Rev. 20:2-3)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48507">
              <a:defRPr/>
            </a:pPr>
            <a:fld id="{3DF1C5CE-222C-4659-9A99-B99FC42AF6EC}" type="slidenum">
              <a:rPr lang="en-US">
                <a:solidFill>
                  <a:prstClr val="black"/>
                </a:solidFill>
                <a:latin typeface="Palatino Linotype" panose="02040502050505030304"/>
              </a:rPr>
              <a:pPr defTabSz="948507">
                <a:defRPr/>
              </a:pPr>
              <a:t>6</a:t>
            </a:fld>
            <a:endParaRPr lang="en-US">
              <a:solidFill>
                <a:prstClr val="black"/>
              </a:solidFill>
              <a:latin typeface="Palatino Linotype" panose="020405020505050303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47764F-3AC8-4237-8A7C-6BCEFFF0B6C8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4/15/2020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17651E-71BD-40CE-B3CF-6637EE8D27E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Chris Simmons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7C6D04B8-AF57-495D-BEAB-7FFCD4E47E10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Life Of Christ (204)</a:t>
            </a:r>
          </a:p>
        </p:txBody>
      </p:sp>
    </p:spTree>
    <p:extLst>
      <p:ext uri="{BB962C8B-B14F-4D97-AF65-F5344CB8AC3E}">
        <p14:creationId xmlns:p14="http://schemas.microsoft.com/office/powerpoint/2010/main" val="2575599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same word for “without understanding” used in Romans 1:31 - this is not a complement but a strong rebuke.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48507">
              <a:defRPr/>
            </a:pPr>
            <a:fld id="{3DF1C5CE-222C-4659-9A99-B99FC42AF6EC}" type="slidenum">
              <a:rPr lang="en-US">
                <a:solidFill>
                  <a:prstClr val="black"/>
                </a:solidFill>
                <a:latin typeface="Palatino Linotype" panose="02040502050505030304"/>
              </a:rPr>
              <a:pPr defTabSz="948507">
                <a:defRPr/>
              </a:pPr>
              <a:t>7</a:t>
            </a:fld>
            <a:endParaRPr lang="en-US">
              <a:solidFill>
                <a:prstClr val="black"/>
              </a:solidFill>
              <a:latin typeface="Palatino Linotype" panose="020405020505050303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5F59EF-592F-4DE9-8064-E929EB3FCD2A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4/15/2020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27CB0B-A19D-47C7-BB84-7497D4CD801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Chris Simmons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51C71C0D-75AA-4438-BC5E-66E861BF30DD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Life Of Christ (204)</a:t>
            </a:r>
          </a:p>
        </p:txBody>
      </p:sp>
    </p:spTree>
    <p:extLst>
      <p:ext uri="{BB962C8B-B14F-4D97-AF65-F5344CB8AC3E}">
        <p14:creationId xmlns:p14="http://schemas.microsoft.com/office/powerpoint/2010/main" val="23891228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Eating with unwashed hands may affect your flesh but not your heart. </a:t>
            </a:r>
          </a:p>
          <a:p>
            <a:r>
              <a:rPr lang="en-US" dirty="0"/>
              <a:t>Taking impurities into our hearts will contaminate our hearts.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48507">
              <a:defRPr/>
            </a:pPr>
            <a:fld id="{3DF1C5CE-222C-4659-9A99-B99FC42AF6EC}" type="slidenum">
              <a:rPr lang="en-US">
                <a:solidFill>
                  <a:prstClr val="black"/>
                </a:solidFill>
                <a:latin typeface="Palatino Linotype" panose="02040502050505030304"/>
              </a:rPr>
              <a:pPr defTabSz="948507">
                <a:defRPr/>
              </a:pPr>
              <a:t>8</a:t>
            </a:fld>
            <a:endParaRPr lang="en-US">
              <a:solidFill>
                <a:prstClr val="black"/>
              </a:solidFill>
              <a:latin typeface="Palatino Linotype" panose="020405020505050303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2E3777-9B55-4560-82A9-2266B17EA97C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4/15/2020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45538A-4D7B-4A91-AB61-02DE58C4788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Chris Simmons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A458A021-C983-4B7A-B355-483C831574D6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Life Of Christ (204)</a:t>
            </a:r>
          </a:p>
        </p:txBody>
      </p:sp>
    </p:spTree>
    <p:extLst>
      <p:ext uri="{BB962C8B-B14F-4D97-AF65-F5344CB8AC3E}">
        <p14:creationId xmlns:p14="http://schemas.microsoft.com/office/powerpoint/2010/main" val="18840018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tells us that what the Mosaic Law declared to be sexual immorality Jesus</a:t>
            </a:r>
          </a:p>
          <a:p>
            <a:r>
              <a:rPr lang="en-US" dirty="0"/>
              <a:t>condemned when he taught that </a:t>
            </a:r>
            <a:r>
              <a:rPr lang="en-US" i="1" dirty="0" err="1"/>
              <a:t>porneia</a:t>
            </a:r>
            <a:r>
              <a:rPr lang="en-US" i="1" dirty="0"/>
              <a:t> “</a:t>
            </a:r>
            <a:r>
              <a:rPr lang="en-US" dirty="0"/>
              <a:t>defiles a man.” This would include adultery, premarital intercourse, homosexuality, bestiality, and incest (see Appendix). The modern assertion that Jesus did not address homosexuality is false in light of our text.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48507">
              <a:defRPr/>
            </a:pPr>
            <a:fld id="{3DF1C5CE-222C-4659-9A99-B99FC42AF6EC}" type="slidenum">
              <a:rPr lang="en-US">
                <a:solidFill>
                  <a:prstClr val="black"/>
                </a:solidFill>
                <a:latin typeface="Palatino Linotype" panose="02040502050505030304"/>
              </a:rPr>
              <a:pPr defTabSz="948507">
                <a:defRPr/>
              </a:pPr>
              <a:t>9</a:t>
            </a:fld>
            <a:endParaRPr lang="en-US">
              <a:solidFill>
                <a:prstClr val="black"/>
              </a:solidFill>
              <a:latin typeface="Palatino Linotype" panose="020405020505050303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A96A90-99B6-4270-B99B-6126B3C1E804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4/15/2020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FD1BE3-6DA2-4ED5-90BA-3AA7EF692C7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Chris Simmons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6178FCD8-57D4-417B-BC03-BFE38AB2DFB6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Life Of Christ (204)</a:t>
            </a:r>
          </a:p>
        </p:txBody>
      </p:sp>
    </p:spTree>
    <p:extLst>
      <p:ext uri="{BB962C8B-B14F-4D97-AF65-F5344CB8AC3E}">
        <p14:creationId xmlns:p14="http://schemas.microsoft.com/office/powerpoint/2010/main" val="27112609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49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49BF3EA-1A78-4F07-BDC0-C8A1BD461199}" type="datetimeFigureOut">
              <a:rPr lang="en-US" smtClean="0"/>
              <a:pPr/>
              <a:t>4/15/2020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970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904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>
            <a:lvl1pPr>
              <a:defRPr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566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4/15/2020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806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Oval 8"/>
          <p:cNvSpPr/>
          <p:nvPr/>
        </p:nvSpPr>
        <p:spPr>
          <a:xfrm>
            <a:off x="4296729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2"/>
            <a:ext cx="7772400" cy="2505075"/>
          </a:xfrm>
        </p:spPr>
        <p:txBody>
          <a:bodyPr anchor="b"/>
          <a:lstStyle>
            <a:lvl1pPr algn="ctr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600" kern="1200" dirty="0" smtClean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5"/>
            <a:ext cx="7772400" cy="1131887"/>
          </a:xfrm>
        </p:spPr>
        <p:txBody>
          <a:bodyPr anchor="t"/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395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18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729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latin typeface="+mn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1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latin typeface="+mn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50"/>
            <a:ext cx="4041648" cy="3913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96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625"/>
            <a:ext cx="8229600" cy="1600200"/>
          </a:xfrm>
        </p:spPr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672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9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8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100" b="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8" y="273052"/>
            <a:ext cx="4995863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8" y="2438402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029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7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100" b="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1508127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7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757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8457761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685800" rtl="0" eaLnBrk="1" latinLnBrk="0" hangingPunct="1"/>
            <a:endParaRPr lang="en-US" sz="135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2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2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Century Gothic" pitchFamily="34" charset="0"/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2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900">
                <a:solidFill>
                  <a:schemeClr val="tx1"/>
                </a:solidFill>
                <a:latin typeface="Century Gothic" pitchFamily="34" charset="0"/>
              </a:defRPr>
            </a:lvl1pPr>
          </a:lstStyle>
          <a:p>
            <a:fld id="{349BF3EA-1A78-4F07-BDC0-C8A1BD461199}" type="datetimeFigureOut">
              <a:rPr lang="en-US" smtClean="0"/>
              <a:pPr/>
              <a:t>4/15/2020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9" y="6356352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900">
                <a:solidFill>
                  <a:schemeClr val="tx1"/>
                </a:solidFill>
                <a:latin typeface="Century Gothic" pitchFamily="34" charset="0"/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043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685800" rtl="0" eaLnBrk="1" latinLnBrk="0" hangingPunct="1">
        <a:lnSpc>
          <a:spcPts val="3600"/>
        </a:lnSpc>
        <a:spcBef>
          <a:spcPct val="0"/>
        </a:spcBef>
        <a:buNone/>
        <a:defRPr sz="3600" kern="1200"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Courier New" pitchFamily="49" charset="0"/>
        <a:buChar char="o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Courier New" pitchFamily="49" charset="0"/>
        <a:buChar char="o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Courier New" pitchFamily="49" charset="0"/>
        <a:buChar char="o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Courier New" pitchFamily="49" charset="0"/>
        <a:buChar char="o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69018"/>
            <a:ext cx="7772400" cy="1408078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Life of Jesus Christ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3600" dirty="0">
                <a:solidFill>
                  <a:schemeClr val="tx1"/>
                </a:solidFill>
              </a:rPr>
              <a:t>Lesson 11 - In Galilee And Beyond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371600" y="3995305"/>
            <a:ext cx="6400800" cy="1975926"/>
          </a:xfrm>
        </p:spPr>
        <p:txBody>
          <a:bodyPr>
            <a:spAutoFit/>
          </a:bodyPr>
          <a:lstStyle/>
          <a:p>
            <a:r>
              <a:rPr lang="en-US" sz="2400" dirty="0"/>
              <a:t>April 15, 2020</a:t>
            </a:r>
          </a:p>
          <a:p>
            <a:endParaRPr lang="en-US" sz="2400" dirty="0"/>
          </a:p>
          <a:p>
            <a:r>
              <a:rPr lang="en-US" sz="3200" dirty="0"/>
              <a:t>What defiles a man?</a:t>
            </a:r>
          </a:p>
          <a:p>
            <a:r>
              <a:rPr lang="en-US" sz="2600" dirty="0"/>
              <a:t>Matthew 15:1-21; Mark 7:1-24</a:t>
            </a:r>
          </a:p>
        </p:txBody>
      </p:sp>
    </p:spTree>
    <p:extLst>
      <p:ext uri="{BB962C8B-B14F-4D97-AF65-F5344CB8AC3E}">
        <p14:creationId xmlns:p14="http://schemas.microsoft.com/office/powerpoint/2010/main" val="3430625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422" y="1387928"/>
            <a:ext cx="8804324" cy="4573560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dirty="0"/>
              <a:t>Defilement:</a:t>
            </a:r>
          </a:p>
          <a:p>
            <a:r>
              <a:rPr lang="en-US" sz="2800" i="1" dirty="0"/>
              <a:t>“</a:t>
            </a:r>
            <a:r>
              <a:rPr lang="en-US" sz="2800" b="1" i="1" dirty="0"/>
              <a:t>But Daniel made up his mind that he would not defile himself with the king's choice food </a:t>
            </a:r>
            <a:r>
              <a:rPr lang="en-US" sz="2800" i="1" dirty="0"/>
              <a:t>or with the wine which he drank; so he sought permission from the commander of the officials </a:t>
            </a:r>
            <a:r>
              <a:rPr lang="en-US" sz="2800" b="1" i="1" dirty="0"/>
              <a:t>that he might not defile himself</a:t>
            </a:r>
            <a:r>
              <a:rPr lang="en-US" sz="2800" i="1" dirty="0"/>
              <a:t>.” (</a:t>
            </a:r>
            <a:r>
              <a:rPr lang="en-US" sz="2800" dirty="0"/>
              <a:t>Daniel 1:8)</a:t>
            </a:r>
          </a:p>
          <a:p>
            <a:r>
              <a:rPr lang="en-US" sz="2800" i="1" dirty="0"/>
              <a:t>“</a:t>
            </a:r>
            <a:r>
              <a:rPr lang="en-US" sz="2800" b="1" i="1" dirty="0"/>
              <a:t>Therefore, having these promises, beloved, let us cleanse ourselves from all defilement of flesh and spirit, perfecting holiness in the fear of God</a:t>
            </a:r>
            <a:r>
              <a:rPr lang="en-US" sz="2800" i="1" dirty="0"/>
              <a:t>.” </a:t>
            </a:r>
            <a:br>
              <a:rPr lang="en-US" sz="2800" i="1" dirty="0"/>
            </a:br>
            <a:r>
              <a:rPr lang="en-US" sz="2800" dirty="0"/>
              <a:t>(2 Corinthians 7:1)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B6D296E-8AC9-4016-8ABF-E4BAC957E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8374"/>
            <a:ext cx="8229600" cy="968535"/>
          </a:xfrm>
        </p:spPr>
        <p:txBody>
          <a:bodyPr>
            <a:spAutoFit/>
          </a:bodyPr>
          <a:lstStyle/>
          <a:p>
            <a:r>
              <a:rPr lang="en-US" sz="3200" b="1" i="1" dirty="0">
                <a:solidFill>
                  <a:schemeClr val="tx1"/>
                </a:solidFill>
              </a:rPr>
              <a:t>Purity and Defilement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Matthew 15:1-21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227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8374"/>
            <a:ext cx="8686800" cy="968535"/>
          </a:xfrm>
        </p:spPr>
        <p:txBody>
          <a:bodyPr wrap="square">
            <a:spAutoFit/>
          </a:bodyPr>
          <a:lstStyle/>
          <a:p>
            <a:r>
              <a:rPr lang="en-US" sz="3200" b="1" i="1" dirty="0">
                <a:solidFill>
                  <a:schemeClr val="tx1"/>
                </a:solidFill>
              </a:rPr>
              <a:t>Divine Commands versus Human Traditions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Matthew 15:1-21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422" y="1387928"/>
            <a:ext cx="8804324" cy="3243965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3200" b="1" dirty="0"/>
              <a:t>What determines if a</a:t>
            </a:r>
            <a:r>
              <a:rPr lang="en-US" sz="3200" dirty="0"/>
              <a:t> “</a:t>
            </a:r>
            <a:r>
              <a:rPr lang="en-US" sz="3200" b="1" dirty="0"/>
              <a:t>tradition</a:t>
            </a:r>
            <a:r>
              <a:rPr lang="en-US" sz="3200" dirty="0"/>
              <a:t>” </a:t>
            </a:r>
            <a:r>
              <a:rPr lang="en-US" sz="3200" b="1" dirty="0"/>
              <a:t>is to be followed?</a:t>
            </a:r>
          </a:p>
          <a:p>
            <a:r>
              <a:rPr lang="en-US" sz="3200" dirty="0"/>
              <a:t>Simple question: who established the tradition?</a:t>
            </a:r>
          </a:p>
          <a:p>
            <a:r>
              <a:rPr lang="en-US" sz="3200" dirty="0"/>
              <a:t>God alone determines tradition to be followed. (Galatians 1:6-9)</a:t>
            </a:r>
          </a:p>
        </p:txBody>
      </p:sp>
    </p:spTree>
    <p:extLst>
      <p:ext uri="{BB962C8B-B14F-4D97-AF65-F5344CB8AC3E}">
        <p14:creationId xmlns:p14="http://schemas.microsoft.com/office/powerpoint/2010/main" val="224471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42535"/>
            <a:ext cx="8839200" cy="5466112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dirty="0"/>
              <a:t>The root of the problem: </a:t>
            </a:r>
            <a:r>
              <a:rPr lang="en-US" sz="2800" b="1" dirty="0"/>
              <a:t>the heart of man</a:t>
            </a:r>
            <a:r>
              <a:rPr lang="en-US" sz="2800" dirty="0"/>
              <a:t>. (verse 10)</a:t>
            </a:r>
          </a:p>
          <a:p>
            <a:pPr marL="0" indent="0">
              <a:buNone/>
            </a:pPr>
            <a:r>
              <a:rPr lang="en-US" sz="2800" dirty="0"/>
              <a:t>Jesus explained that </a:t>
            </a:r>
            <a:r>
              <a:rPr lang="en-US" sz="2800" i="1" dirty="0"/>
              <a:t>“</a:t>
            </a:r>
            <a:r>
              <a:rPr lang="en-US" sz="2800" b="1" i="1" dirty="0"/>
              <a:t>defilement</a:t>
            </a:r>
            <a:r>
              <a:rPr lang="en-US" sz="2800" i="1" dirty="0"/>
              <a:t>”</a:t>
            </a:r>
            <a:r>
              <a:rPr lang="en-US" sz="2800" dirty="0"/>
              <a:t> isn’t from what goes in the mouth but by what comes out.</a:t>
            </a:r>
          </a:p>
          <a:p>
            <a:r>
              <a:rPr lang="en-US" sz="3200" dirty="0"/>
              <a:t>Seeking </a:t>
            </a:r>
            <a:r>
              <a:rPr lang="en-US" sz="3200" b="1" dirty="0"/>
              <a:t>true purity</a:t>
            </a:r>
            <a:r>
              <a:rPr lang="en-US" sz="2800" dirty="0"/>
              <a:t>. (Mark 7:2, 5; Matthew 5:8; Matthew 23:26; 1 Thessalonians 4:7; 2 Timothy 2:22; James 4:8)</a:t>
            </a:r>
          </a:p>
          <a:p>
            <a:pPr marL="0" indent="0">
              <a:buNone/>
            </a:pPr>
            <a:r>
              <a:rPr lang="en-US" sz="3200" dirty="0"/>
              <a:t>How is this achieved?</a:t>
            </a:r>
          </a:p>
          <a:p>
            <a:r>
              <a:rPr lang="en-US" sz="2800" i="1" dirty="0"/>
              <a:t>“</a:t>
            </a:r>
            <a:r>
              <a:rPr lang="en-US" sz="2800" b="1" i="1" dirty="0"/>
              <a:t>Taking every thought captive</a:t>
            </a:r>
            <a:r>
              <a:rPr lang="en-US" sz="2800" i="1" dirty="0"/>
              <a:t> …”</a:t>
            </a:r>
            <a:r>
              <a:rPr lang="en-US" sz="2800" dirty="0"/>
              <a:t> </a:t>
            </a:r>
            <a:r>
              <a:rPr lang="en-US" sz="2600" dirty="0"/>
              <a:t>(2 Corinthians 10:3-5)</a:t>
            </a:r>
          </a:p>
          <a:p>
            <a:r>
              <a:rPr lang="en-US" sz="2800" i="1" dirty="0"/>
              <a:t>“</a:t>
            </a:r>
            <a:r>
              <a:rPr lang="en-US" sz="2800" b="1" i="1" dirty="0"/>
              <a:t>Gird the loins of your mind</a:t>
            </a:r>
            <a:r>
              <a:rPr lang="en-US" sz="2800" i="1" dirty="0"/>
              <a:t> …”</a:t>
            </a:r>
            <a:r>
              <a:rPr lang="en-US" sz="2800" dirty="0"/>
              <a:t> (1 Peter 1:13; </a:t>
            </a:r>
            <a:r>
              <a:rPr lang="en-US" dirty="0"/>
              <a:t>ASV</a:t>
            </a:r>
            <a:r>
              <a:rPr lang="en-US" sz="2800" dirty="0"/>
              <a:t>)</a:t>
            </a:r>
          </a:p>
          <a:p>
            <a:r>
              <a:rPr lang="en-US" sz="2800" i="1" dirty="0"/>
              <a:t>“</a:t>
            </a:r>
            <a:r>
              <a:rPr lang="en-US" sz="2800" b="1" i="1" dirty="0"/>
              <a:t>Think on these things</a:t>
            </a:r>
            <a:r>
              <a:rPr lang="en-US" sz="2800" i="1" dirty="0"/>
              <a:t> …”</a:t>
            </a:r>
            <a:r>
              <a:rPr lang="en-US" sz="2800" dirty="0"/>
              <a:t> (Philippians 4:8)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4D463B9-3C00-416D-8339-55A622B673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78374"/>
            <a:ext cx="8686800" cy="968535"/>
          </a:xfrm>
        </p:spPr>
        <p:txBody>
          <a:bodyPr wrap="square">
            <a:spAutoFit/>
          </a:bodyPr>
          <a:lstStyle/>
          <a:p>
            <a:r>
              <a:rPr lang="en-US" sz="3200" b="1" i="1" dirty="0">
                <a:solidFill>
                  <a:schemeClr val="tx1"/>
                </a:solidFill>
              </a:rPr>
              <a:t>Divine Commands versus Human Traditions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Matthew 15:1-21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935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422" y="1387928"/>
            <a:ext cx="8818178" cy="3145476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3200" dirty="0"/>
              <a:t>Once again (John 6:61), Jesus’ teaching caused the Pharisees to be</a:t>
            </a:r>
            <a:r>
              <a:rPr lang="en-US" sz="3200" b="1" dirty="0"/>
              <a:t> </a:t>
            </a:r>
            <a:r>
              <a:rPr lang="en-US" sz="3200" b="1" i="1" dirty="0"/>
              <a:t>“offended</a:t>
            </a:r>
            <a:r>
              <a:rPr lang="en-US" sz="3200" i="1" dirty="0"/>
              <a:t>” </a:t>
            </a:r>
            <a:r>
              <a:rPr lang="en-US" sz="3200" dirty="0"/>
              <a:t>or </a:t>
            </a:r>
            <a:r>
              <a:rPr lang="en-US" sz="3200" b="1" dirty="0"/>
              <a:t>stumble</a:t>
            </a:r>
            <a:r>
              <a:rPr lang="en-US" sz="3200" dirty="0"/>
              <a:t>. (15:12; remember Luke 7:23)</a:t>
            </a:r>
          </a:p>
          <a:p>
            <a:r>
              <a:rPr lang="en-US" sz="3200" dirty="0"/>
              <a:t>Jesus’ disciples wanted to know if He was aware … almost suggesting He needed to appease them.</a:t>
            </a:r>
            <a:endParaRPr lang="en-US" sz="280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0601DD8-6A56-470F-A5EF-3643421B7D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78374"/>
            <a:ext cx="8686800" cy="968535"/>
          </a:xfrm>
        </p:spPr>
        <p:txBody>
          <a:bodyPr wrap="square">
            <a:spAutoFit/>
          </a:bodyPr>
          <a:lstStyle/>
          <a:p>
            <a:r>
              <a:rPr lang="en-US" sz="3200" b="1" i="1" dirty="0">
                <a:solidFill>
                  <a:schemeClr val="tx1"/>
                </a:solidFill>
              </a:rPr>
              <a:t>Divine Commands versus Human Traditions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Matthew 15:1-21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6731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422" y="1387928"/>
            <a:ext cx="8804324" cy="4130361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3200" dirty="0"/>
              <a:t>Jesus’ point in verse 13 is that all of the </a:t>
            </a:r>
            <a:r>
              <a:rPr lang="en-US" sz="3200" b="1" dirty="0"/>
              <a:t>Pharisaic traditions and</a:t>
            </a:r>
            <a:r>
              <a:rPr lang="en-US" sz="3200" dirty="0"/>
              <a:t> </a:t>
            </a:r>
            <a:r>
              <a:rPr lang="en-US" sz="3200" i="1" dirty="0"/>
              <a:t>“</a:t>
            </a:r>
            <a:r>
              <a:rPr lang="en-US" sz="3200" b="1" i="1" dirty="0"/>
              <a:t>precepts of men</a:t>
            </a:r>
            <a:r>
              <a:rPr lang="en-US" sz="3200" i="1" dirty="0"/>
              <a:t>”</a:t>
            </a:r>
            <a:r>
              <a:rPr lang="en-US" sz="3200" dirty="0"/>
              <a:t> </a:t>
            </a:r>
            <a:r>
              <a:rPr lang="en-US" sz="3200" b="1" dirty="0"/>
              <a:t>aren’t from God</a:t>
            </a:r>
            <a:r>
              <a:rPr lang="en-US" sz="3200" dirty="0"/>
              <a:t>. This wasn’t what God </a:t>
            </a:r>
            <a:r>
              <a:rPr lang="en-US" sz="3200" b="1" dirty="0"/>
              <a:t>planted. </a:t>
            </a:r>
            <a:r>
              <a:rPr lang="en-US" sz="2400" dirty="0"/>
              <a:t>(Think of the parable of the sower and tares in Matthew 13)</a:t>
            </a:r>
            <a:r>
              <a:rPr lang="en-US" sz="3200" dirty="0"/>
              <a:t>.</a:t>
            </a:r>
          </a:p>
          <a:p>
            <a:pPr marL="0" indent="0">
              <a:buNone/>
            </a:pPr>
            <a:r>
              <a:rPr lang="en-US" sz="3200" dirty="0"/>
              <a:t>And if God didn’t plant these traditions and human doctrines, rest assured, they will be </a:t>
            </a:r>
            <a:r>
              <a:rPr lang="en-US" sz="3200" i="1" dirty="0"/>
              <a:t>“</a:t>
            </a:r>
            <a:r>
              <a:rPr lang="en-US" sz="3200" b="1" i="1" dirty="0"/>
              <a:t>uprooted</a:t>
            </a:r>
            <a:r>
              <a:rPr lang="en-US" sz="3200" i="1" dirty="0"/>
              <a:t>.”</a:t>
            </a:r>
            <a:r>
              <a:rPr lang="en-US" sz="3200" dirty="0"/>
              <a:t> </a:t>
            </a:r>
            <a:r>
              <a:rPr lang="en-US" sz="2400" dirty="0"/>
              <a:t>(Think Matthew 24:1-3)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7B4926C-EC37-418B-9DA1-A07C2FEF3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78374"/>
            <a:ext cx="8686800" cy="968535"/>
          </a:xfrm>
        </p:spPr>
        <p:txBody>
          <a:bodyPr wrap="square">
            <a:spAutoFit/>
          </a:bodyPr>
          <a:lstStyle/>
          <a:p>
            <a:r>
              <a:rPr lang="en-US" sz="3200" b="1" i="1" dirty="0">
                <a:solidFill>
                  <a:schemeClr val="tx1"/>
                </a:solidFill>
              </a:rPr>
              <a:t>Divine Commands versus Human Traditions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Matthew 15:1-21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525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422" y="1387928"/>
            <a:ext cx="8804324" cy="5262979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/>
              <a:t>Jesus then states, </a:t>
            </a:r>
            <a:r>
              <a:rPr lang="en-US" sz="2400" i="1" dirty="0"/>
              <a:t>“</a:t>
            </a:r>
            <a:r>
              <a:rPr lang="en-US" sz="2400" b="1" i="1" dirty="0"/>
              <a:t>Let them alone</a:t>
            </a:r>
            <a:r>
              <a:rPr lang="en-US" sz="2400" i="1" dirty="0"/>
              <a:t>; they are </a:t>
            </a:r>
            <a:r>
              <a:rPr lang="en-US" sz="2400" b="1" i="1" dirty="0"/>
              <a:t>blind guides of the blind</a:t>
            </a:r>
            <a:r>
              <a:rPr lang="en-US" sz="2400" i="1" dirty="0"/>
              <a:t>. And if a blind man guides a blind man, </a:t>
            </a:r>
            <a:r>
              <a:rPr lang="en-US" sz="2400" b="1" i="1" dirty="0"/>
              <a:t>both will fall into a pit</a:t>
            </a:r>
            <a:r>
              <a:rPr lang="en-US" sz="2400" i="1" dirty="0"/>
              <a:t>.” </a:t>
            </a:r>
            <a:r>
              <a:rPr lang="en-US" sz="2400" dirty="0"/>
              <a:t>(verse 14)</a:t>
            </a:r>
          </a:p>
          <a:p>
            <a:pPr marL="0" indent="0">
              <a:buNone/>
            </a:pPr>
            <a:r>
              <a:rPr lang="en-US" sz="2400" dirty="0"/>
              <a:t>What did Jesus mean when He told His disciples to </a:t>
            </a:r>
            <a:r>
              <a:rPr lang="en-US" sz="2400" i="1" dirty="0"/>
              <a:t>“</a:t>
            </a:r>
            <a:r>
              <a:rPr lang="en-US" sz="2400" b="1" i="1" dirty="0"/>
              <a:t>leave them alone</a:t>
            </a:r>
            <a:r>
              <a:rPr lang="en-US" sz="2400" i="1" dirty="0"/>
              <a:t>”</a:t>
            </a:r>
            <a:r>
              <a:rPr lang="en-US" sz="2400" dirty="0"/>
              <a:t>?</a:t>
            </a:r>
          </a:p>
          <a:p>
            <a:r>
              <a:rPr lang="en-US" sz="2400" dirty="0"/>
              <a:t>Are we not to correct those who teach false doctrines? (1 Timothy 1:3; 2 Timothy 2:25; 4:2)</a:t>
            </a:r>
          </a:p>
          <a:p>
            <a:r>
              <a:rPr lang="en-US" sz="2400" dirty="0"/>
              <a:t>In fact, Jesus had already spoken the truth and there was no need to seek to appease them or reconcile.</a:t>
            </a:r>
          </a:p>
          <a:p>
            <a:r>
              <a:rPr lang="en-US" sz="2400" dirty="0"/>
              <a:t>Once truth has been presented, we have done our duty, even if it offends. (Ezekiel 33:9; Matthew 10:14)</a:t>
            </a:r>
          </a:p>
          <a:p>
            <a:pPr marL="0" indent="0">
              <a:buNone/>
            </a:pPr>
            <a:r>
              <a:rPr lang="en-US" sz="2400" i="1" dirty="0"/>
              <a:t>“</a:t>
            </a:r>
            <a:r>
              <a:rPr lang="en-US" sz="2400" b="1" i="1" dirty="0"/>
              <a:t>Pit</a:t>
            </a:r>
            <a:r>
              <a:rPr lang="en-US" sz="2400" i="1" dirty="0"/>
              <a:t>” </a:t>
            </a:r>
            <a:r>
              <a:rPr lang="en-US" sz="2400" dirty="0"/>
              <a:t>– destruction and condemnation. (Psalms 40:1-2; 55:22-23; 103:4; </a:t>
            </a:r>
            <a:r>
              <a:rPr lang="en-US" sz="2400" b="1" dirty="0"/>
              <a:t>2 Peter 2:4</a:t>
            </a:r>
            <a:r>
              <a:rPr lang="en-US" sz="2400" dirty="0"/>
              <a:t>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3E77EED-D198-488B-A6E5-E0236FC4AF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78374"/>
            <a:ext cx="8686800" cy="968535"/>
          </a:xfrm>
        </p:spPr>
        <p:txBody>
          <a:bodyPr wrap="square">
            <a:spAutoFit/>
          </a:bodyPr>
          <a:lstStyle/>
          <a:p>
            <a:r>
              <a:rPr lang="en-US" sz="3200" b="1" i="1" dirty="0">
                <a:solidFill>
                  <a:schemeClr val="tx1"/>
                </a:solidFill>
              </a:rPr>
              <a:t>Divine Commands versus Human Traditions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Matthew 15:1-21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3157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422" y="1387928"/>
            <a:ext cx="8804324" cy="4228850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dirty="0"/>
              <a:t>Peter asked (perhaps for the 12) in verse 15 for an explanation of the </a:t>
            </a:r>
            <a:r>
              <a:rPr lang="en-US" sz="2800" i="1" dirty="0"/>
              <a:t>“</a:t>
            </a:r>
            <a:r>
              <a:rPr lang="en-US" sz="2800" b="1" i="1" dirty="0"/>
              <a:t>parable</a:t>
            </a:r>
            <a:r>
              <a:rPr lang="en-US" sz="2800" i="1" dirty="0"/>
              <a:t>”</a:t>
            </a:r>
            <a:r>
              <a:rPr lang="en-US" sz="2800" dirty="0"/>
              <a:t> (verses 10-11? verses 13-14?).</a:t>
            </a:r>
          </a:p>
          <a:p>
            <a:r>
              <a:rPr lang="en-US" sz="2800" dirty="0"/>
              <a:t>Jesus’ response beginning in verse 17 would indicate He is responding to what He said in verses 10-11.</a:t>
            </a:r>
          </a:p>
          <a:p>
            <a:pPr marL="0" indent="0">
              <a:buNone/>
            </a:pPr>
            <a:r>
              <a:rPr lang="en-US" sz="2800" dirty="0"/>
              <a:t>Jesus questions whether (or why) they were </a:t>
            </a:r>
            <a:r>
              <a:rPr lang="en-US" sz="2800" i="1" dirty="0"/>
              <a:t>“</a:t>
            </a:r>
            <a:r>
              <a:rPr lang="en-US" sz="2800" b="1" i="1" dirty="0"/>
              <a:t>lacking in understanding also</a:t>
            </a:r>
            <a:r>
              <a:rPr lang="en-US" sz="2800" i="1" dirty="0"/>
              <a:t>.”</a:t>
            </a:r>
            <a:r>
              <a:rPr lang="en-US" sz="2800" dirty="0"/>
              <a:t> (verse 16)</a:t>
            </a:r>
          </a:p>
          <a:p>
            <a:r>
              <a:rPr lang="en-US" sz="2800" dirty="0"/>
              <a:t>“Without discernment”</a:t>
            </a:r>
            <a:r>
              <a:rPr lang="en-US" sz="2800" i="1" dirty="0"/>
              <a:t> </a:t>
            </a:r>
            <a:r>
              <a:rPr lang="en-US" dirty="0"/>
              <a:t>(Vine) </a:t>
            </a:r>
            <a:r>
              <a:rPr lang="en-US" sz="2800" dirty="0"/>
              <a:t>Opposite of the ability to reason out, perceive, (and) understand.” </a:t>
            </a:r>
            <a:r>
              <a:rPr lang="en-US" dirty="0"/>
              <a:t>(Zodhiates)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FE0BB03-3A6F-4B83-8529-345DEE659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78374"/>
            <a:ext cx="8686800" cy="968535"/>
          </a:xfrm>
        </p:spPr>
        <p:txBody>
          <a:bodyPr wrap="square">
            <a:spAutoFit/>
          </a:bodyPr>
          <a:lstStyle/>
          <a:p>
            <a:r>
              <a:rPr lang="en-US" sz="3200" b="1" i="1" dirty="0">
                <a:solidFill>
                  <a:schemeClr val="tx1"/>
                </a:solidFill>
              </a:rPr>
              <a:t>Divine Commands versus Human Traditions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Matthew 15:1-21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6356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8374"/>
            <a:ext cx="8229600" cy="968535"/>
          </a:xfrm>
        </p:spPr>
        <p:txBody>
          <a:bodyPr>
            <a:spAutoFit/>
          </a:bodyPr>
          <a:lstStyle/>
          <a:p>
            <a:r>
              <a:rPr lang="en-US" sz="3200" b="1" i="1" dirty="0">
                <a:solidFill>
                  <a:schemeClr val="tx1"/>
                </a:solidFill>
              </a:rPr>
              <a:t>Purity and Defilement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Matthew 15:1-21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422" y="1387928"/>
            <a:ext cx="8804324" cy="4955203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dirty="0"/>
              <a:t>Jesus explains: </a:t>
            </a:r>
            <a:r>
              <a:rPr lang="en-US" sz="3200" i="1" dirty="0"/>
              <a:t>“Do you not understand that everything that goes into the mouth passes into the stomach, and is eliminated? </a:t>
            </a:r>
            <a:r>
              <a:rPr lang="en-US" sz="3200" b="1" i="1" dirty="0"/>
              <a:t>But the things that proceed out of the mouth come from the heart, and those defile the man</a:t>
            </a:r>
            <a:r>
              <a:rPr lang="en-US" sz="3200" i="1" dirty="0"/>
              <a:t>. For out of the heart come evil thoughts, murders, adulteries, fornications, thefts, false witness, slanders. </a:t>
            </a:r>
            <a:r>
              <a:rPr lang="en-US" sz="3200" b="1" i="1" dirty="0"/>
              <a:t>These are the things which defile the man</a:t>
            </a:r>
            <a:r>
              <a:rPr lang="en-US" sz="3200" i="1" dirty="0"/>
              <a:t>; but to eat with unwashed hands does not defile the man.”</a:t>
            </a:r>
            <a:r>
              <a:rPr lang="en-US" sz="3200" dirty="0"/>
              <a:t> </a:t>
            </a:r>
            <a:br>
              <a:rPr lang="en-US" sz="3200" dirty="0"/>
            </a:br>
            <a:r>
              <a:rPr lang="en-US" sz="2800" dirty="0"/>
              <a:t>(verses 17-20; cf. James 3:6)</a:t>
            </a:r>
          </a:p>
        </p:txBody>
      </p:sp>
    </p:spTree>
    <p:extLst>
      <p:ext uri="{BB962C8B-B14F-4D97-AF65-F5344CB8AC3E}">
        <p14:creationId xmlns:p14="http://schemas.microsoft.com/office/powerpoint/2010/main" val="242083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8374"/>
            <a:ext cx="8229600" cy="968535"/>
          </a:xfrm>
        </p:spPr>
        <p:txBody>
          <a:bodyPr>
            <a:spAutoFit/>
          </a:bodyPr>
          <a:lstStyle/>
          <a:p>
            <a:r>
              <a:rPr lang="en-US" sz="3200" b="1" i="1" dirty="0">
                <a:solidFill>
                  <a:schemeClr val="tx1"/>
                </a:solidFill>
              </a:rPr>
              <a:t>Commands versus Traditions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Matthew 15:1-21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422" y="1219200"/>
            <a:ext cx="8804324" cy="5613845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600" dirty="0"/>
              <a:t>Focus on the heart: it’s </a:t>
            </a:r>
            <a:r>
              <a:rPr lang="en-US" sz="2600" b="1" dirty="0"/>
              <a:t>where defilement begins and resides</a:t>
            </a:r>
            <a:r>
              <a:rPr lang="en-US" sz="2600" dirty="0"/>
              <a:t>:</a:t>
            </a:r>
          </a:p>
          <a:p>
            <a:r>
              <a:rPr lang="en-US" sz="2600" i="1" dirty="0"/>
              <a:t>“</a:t>
            </a:r>
            <a:r>
              <a:rPr lang="en-US" sz="2600" b="1" i="1" dirty="0"/>
              <a:t>Evil thoughts</a:t>
            </a:r>
            <a:r>
              <a:rPr lang="en-US" sz="2600" i="1" dirty="0"/>
              <a:t>” </a:t>
            </a:r>
            <a:r>
              <a:rPr lang="en-US" sz="2600" dirty="0"/>
              <a:t>(Luke 6:45)</a:t>
            </a:r>
          </a:p>
          <a:p>
            <a:r>
              <a:rPr lang="en-US" sz="2600" i="1" dirty="0"/>
              <a:t>“</a:t>
            </a:r>
            <a:r>
              <a:rPr lang="en-US" sz="2600" b="1" i="1" dirty="0"/>
              <a:t>Murders</a:t>
            </a:r>
            <a:r>
              <a:rPr lang="en-US" sz="2600" i="1" dirty="0"/>
              <a:t>” </a:t>
            </a:r>
            <a:r>
              <a:rPr lang="en-US" sz="2600" dirty="0"/>
              <a:t>(Matthew 5:21-22)</a:t>
            </a:r>
          </a:p>
          <a:p>
            <a:r>
              <a:rPr lang="en-US" sz="2600" i="1" dirty="0"/>
              <a:t>“</a:t>
            </a:r>
            <a:r>
              <a:rPr lang="en-US" sz="2600" b="1" i="1" dirty="0"/>
              <a:t>Adulteries</a:t>
            </a:r>
            <a:r>
              <a:rPr lang="en-US" sz="2600" i="1" dirty="0"/>
              <a:t>” </a:t>
            </a:r>
            <a:r>
              <a:rPr lang="en-US" sz="2600" dirty="0"/>
              <a:t>(Matthew 5:27-28)</a:t>
            </a:r>
          </a:p>
          <a:p>
            <a:r>
              <a:rPr lang="en-US" sz="2600" i="1" dirty="0"/>
              <a:t>“</a:t>
            </a:r>
            <a:r>
              <a:rPr lang="en-US" sz="2600" b="1" i="1" dirty="0"/>
              <a:t>Fornications</a:t>
            </a:r>
            <a:r>
              <a:rPr lang="en-US" sz="2600" i="1" dirty="0"/>
              <a:t>”</a:t>
            </a:r>
            <a:r>
              <a:rPr lang="en-US" sz="2600" dirty="0"/>
              <a:t> (1 Corinthians 6:18)</a:t>
            </a:r>
          </a:p>
          <a:p>
            <a:r>
              <a:rPr lang="en-US" sz="2600" i="1" dirty="0"/>
              <a:t>“</a:t>
            </a:r>
            <a:r>
              <a:rPr lang="en-US" sz="2600" b="1" i="1" dirty="0"/>
              <a:t>Thefts</a:t>
            </a:r>
            <a:r>
              <a:rPr lang="en-US" sz="2600" i="1" dirty="0"/>
              <a:t>”</a:t>
            </a:r>
            <a:r>
              <a:rPr lang="en-US" sz="2600" dirty="0"/>
              <a:t> (Ephesians 4:28)</a:t>
            </a:r>
          </a:p>
          <a:p>
            <a:r>
              <a:rPr lang="en-US" sz="2600" i="1" dirty="0"/>
              <a:t>“</a:t>
            </a:r>
            <a:r>
              <a:rPr lang="en-US" sz="2600" b="1" i="1" dirty="0"/>
              <a:t>False witness</a:t>
            </a:r>
            <a:r>
              <a:rPr lang="en-US" sz="2600" i="1" dirty="0"/>
              <a:t>”</a:t>
            </a:r>
            <a:r>
              <a:rPr lang="en-US" sz="2600" dirty="0"/>
              <a:t> (Ephesians 4:25)</a:t>
            </a:r>
          </a:p>
          <a:p>
            <a:r>
              <a:rPr lang="en-US" sz="2600" i="1" dirty="0"/>
              <a:t>“</a:t>
            </a:r>
            <a:r>
              <a:rPr lang="en-US" sz="2600" b="1" i="1" dirty="0"/>
              <a:t>Slanders</a:t>
            </a:r>
            <a:r>
              <a:rPr lang="en-US" sz="2600" i="1" dirty="0"/>
              <a:t>” </a:t>
            </a:r>
            <a:r>
              <a:rPr lang="en-US" sz="2600" dirty="0"/>
              <a:t>(Colossians 3:8)</a:t>
            </a:r>
          </a:p>
          <a:p>
            <a:r>
              <a:rPr lang="en-US" sz="2600" dirty="0"/>
              <a:t>“</a:t>
            </a:r>
            <a:r>
              <a:rPr lang="en-US" sz="2600" b="1" i="1" dirty="0"/>
              <a:t>And things like these</a:t>
            </a:r>
            <a:r>
              <a:rPr lang="en-US" sz="2600" dirty="0"/>
              <a:t> …” (Galatians 5:21)</a:t>
            </a:r>
          </a:p>
          <a:p>
            <a:pPr marL="0" indent="0">
              <a:buNone/>
            </a:pPr>
            <a:r>
              <a:rPr lang="en-US" sz="2600" i="1" dirty="0"/>
              <a:t>“</a:t>
            </a:r>
            <a:r>
              <a:rPr lang="en-US" sz="2600" b="1" i="1" dirty="0"/>
              <a:t>These are the things which defile the man</a:t>
            </a:r>
            <a:r>
              <a:rPr lang="en-US" sz="2600" i="1" dirty="0"/>
              <a:t> …” </a:t>
            </a:r>
            <a:r>
              <a:rPr lang="en-US" sz="2600" dirty="0"/>
              <a:t>(verses 19-20; cf. Matthew 5:22, 28)</a:t>
            </a:r>
          </a:p>
        </p:txBody>
      </p:sp>
    </p:spTree>
    <p:extLst>
      <p:ext uri="{BB962C8B-B14F-4D97-AF65-F5344CB8AC3E}">
        <p14:creationId xmlns:p14="http://schemas.microsoft.com/office/powerpoint/2010/main" val="2646595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mpany background presentati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>
        <a:solidFill>
          <a:schemeClr val="tx2"/>
        </a:solidFill>
        <a:ln>
          <a:solidFill>
            <a:schemeClr val="tx2"/>
          </a:solidFill>
        </a:ln>
      </a:spPr>
      <a:bodyPr rtlCol="0" anchor="ctr"/>
      <a:lstStyle>
        <a:defPPr algn="ctr"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ompany meeting presentation.potx" id="{77F2D8A2-507B-4878-B2FF-8D528D9C7FD9}" vid="{1CC704D5-A0BA-4179-BDE4-EF17843D99B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Theme16</Template>
  <TotalTime>3125</TotalTime>
  <Words>1493</Words>
  <Application>Microsoft Office PowerPoint</Application>
  <PresentationFormat>On-screen Show (4:3)</PresentationFormat>
  <Paragraphs>116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Courier New</vt:lpstr>
      <vt:lpstr>Palatino Linotype</vt:lpstr>
      <vt:lpstr>Company background presentation</vt:lpstr>
      <vt:lpstr>The Life of Jesus Christ Lesson 11 - In Galilee And Beyond</vt:lpstr>
      <vt:lpstr>Divine Commands versus Human Traditions Matthew 15:1-21</vt:lpstr>
      <vt:lpstr>Divine Commands versus Human Traditions Matthew 15:1-21</vt:lpstr>
      <vt:lpstr>Divine Commands versus Human Traditions Matthew 15:1-21</vt:lpstr>
      <vt:lpstr>Divine Commands versus Human Traditions Matthew 15:1-21</vt:lpstr>
      <vt:lpstr>Divine Commands versus Human Traditions Matthew 15:1-21</vt:lpstr>
      <vt:lpstr>Divine Commands versus Human Traditions Matthew 15:1-21</vt:lpstr>
      <vt:lpstr>Purity and Defilement Matthew 15:1-21</vt:lpstr>
      <vt:lpstr>Commands versus Traditions Matthew 15:1-21</vt:lpstr>
      <vt:lpstr>Purity and Defilement Matthew 15:1-21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Life Of Christ (4-15-20)</dc:title>
  <dc:creator>Chris Simmons</dc:creator>
  <cp:lastModifiedBy>Richard Lidh</cp:lastModifiedBy>
  <cp:revision>10</cp:revision>
  <cp:lastPrinted>2020-04-16T04:32:26Z</cp:lastPrinted>
  <dcterms:created xsi:type="dcterms:W3CDTF">2011-11-13T00:33:04Z</dcterms:created>
  <dcterms:modified xsi:type="dcterms:W3CDTF">2020-04-16T04:32:30Z</dcterms:modified>
</cp:coreProperties>
</file>